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notesMasterIdLst>
    <p:notesMasterId r:id="rId33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8" r:id="rId11"/>
    <p:sldId id="269" r:id="rId12"/>
    <p:sldId id="271" r:id="rId13"/>
    <p:sldId id="273" r:id="rId14"/>
    <p:sldId id="274" r:id="rId15"/>
    <p:sldId id="275" r:id="rId16"/>
    <p:sldId id="276" r:id="rId17"/>
    <p:sldId id="278" r:id="rId18"/>
    <p:sldId id="279" r:id="rId19"/>
    <p:sldId id="280" r:id="rId20"/>
    <p:sldId id="281" r:id="rId21"/>
    <p:sldId id="282" r:id="rId22"/>
    <p:sldId id="285" r:id="rId23"/>
    <p:sldId id="286" r:id="rId24"/>
    <p:sldId id="287" r:id="rId25"/>
    <p:sldId id="289" r:id="rId26"/>
    <p:sldId id="290" r:id="rId27"/>
    <p:sldId id="291" r:id="rId28"/>
    <p:sldId id="301" r:id="rId29"/>
    <p:sldId id="302" r:id="rId30"/>
    <p:sldId id="303" r:id="rId31"/>
    <p:sldId id="304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69673" autoAdjust="0"/>
  </p:normalViewPr>
  <p:slideViewPr>
    <p:cSldViewPr snapToGrid="0">
      <p:cViewPr varScale="1">
        <p:scale>
          <a:sx n="60" d="100"/>
          <a:sy n="60" d="100"/>
        </p:scale>
        <p:origin x="1140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814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65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2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594AAC-CAF3-4AB0-AB51-3D429C1BC0A9}" type="datetimeFigureOut">
              <a:rPr lang="en-US" smtClean="0"/>
              <a:t>9/29/2015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6735-A2B3-476E-A34D-E58510B5A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77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EAA580E-6993-4F7D-B1E0-6A4B3A425227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8029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011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  <p:sp>
        <p:nvSpPr>
          <p:cNvPr id="9114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AC82639-9A22-42E4-8D96-F9553EBDF965}" type="slidenum">
              <a:rPr lang="en-US" smtClean="0"/>
              <a:pPr>
                <a:defRPr/>
              </a:pPr>
              <a:t>23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467579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421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  <p:sp>
        <p:nvSpPr>
          <p:cNvPr id="9626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45FE3C4-1CB5-465A-9333-0B8F9CE9BBCE}" type="slidenum">
              <a:rPr lang="en-US" smtClean="0"/>
              <a:pPr>
                <a:defRPr/>
              </a:pPr>
              <a:t>24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41849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523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  <p:sp>
        <p:nvSpPr>
          <p:cNvPr id="9728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8F3234D-5526-4586-B58E-BDA72EBC0D23}" type="slidenum">
              <a:rPr lang="en-US" smtClean="0"/>
              <a:pPr>
                <a:defRPr/>
              </a:pPr>
              <a:t>26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528823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9A596-2503-4557-8BA1-DE21951B74C8}" type="slidenum">
              <a:rPr lang="en-US" smtClean="0"/>
              <a:pPr>
                <a:defRPr/>
              </a:pPr>
              <a:t>28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098456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9A596-2503-4557-8BA1-DE21951B74C8}" type="slidenum">
              <a:rPr lang="en-US" smtClean="0"/>
              <a:pPr>
                <a:defRPr/>
              </a:pPr>
              <a:t>29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0863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  <p:sp>
        <p:nvSpPr>
          <p:cNvPr id="7680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B8A358A-943F-4C2C-A2CB-34CAD96B36CF}" type="slidenum">
              <a:rPr lang="en-US" smtClean="0"/>
              <a:pPr>
                <a:defRPr/>
              </a:pPr>
              <a:t>30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848626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68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748C135-4CCA-49DF-A08F-72BB626CEA85}" type="slidenum">
              <a:rPr lang="en-US" smtClean="0"/>
              <a:pPr>
                <a:defRPr/>
              </a:pPr>
              <a:t>31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46802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66735-A2B3-476E-A34D-E58510B5ACF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362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59E96-1061-4E2E-B998-2EDD65CD965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868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Can be created using Tableau.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59E96-1061-4E2E-B998-2EDD65CD965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539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ETL: Extract,</a:t>
            </a:r>
            <a:r>
              <a:rPr lang="en-US" baseline="0" dirty="0" smtClean="0"/>
              <a:t> Transform, Load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66735-A2B3-476E-A34D-E58510B5ACF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65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Metric is a statistic that analyses</a:t>
            </a:r>
            <a:r>
              <a:rPr lang="en-US" baseline="0" dirty="0" smtClean="0"/>
              <a:t> performance. </a:t>
            </a:r>
          </a:p>
          <a:p>
            <a:r>
              <a:rPr lang="en-US" baseline="0" dirty="0" smtClean="0"/>
              <a:t>SLA: if I used Microsoft’s servers, they should have a guarantee that it would only be down for a possible fixed number amount of hours per year. This should be specified in the contract. </a:t>
            </a:r>
          </a:p>
          <a:p>
            <a:r>
              <a:rPr lang="en-US" baseline="0" dirty="0" smtClean="0"/>
              <a:t>KPI: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66735-A2B3-476E-A34D-E58510B5ACF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138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ERP: Enterprise Resource</a:t>
            </a:r>
            <a:r>
              <a:rPr lang="en-US" baseline="0" dirty="0" smtClean="0"/>
              <a:t> Planning; it plans out every portion of a business or any other structure. It is implemented as one software package.</a:t>
            </a:r>
          </a:p>
          <a:p>
            <a:r>
              <a:rPr lang="en-US" dirty="0" smtClean="0"/>
              <a:t>POS: Point of Sale</a:t>
            </a:r>
          </a:p>
          <a:p>
            <a:r>
              <a:rPr lang="en-US" dirty="0" smtClean="0"/>
              <a:t>SCM: Supply Chain Management</a:t>
            </a:r>
          </a:p>
          <a:p>
            <a:r>
              <a:rPr lang="en-US" dirty="0" smtClean="0"/>
              <a:t>RFID:</a:t>
            </a:r>
            <a:r>
              <a:rPr lang="en-US" baseline="0" dirty="0" smtClean="0"/>
              <a:t> Radio Frequency Identification</a:t>
            </a:r>
          </a:p>
          <a:p>
            <a:r>
              <a:rPr lang="en-US" baseline="0" dirty="0" smtClean="0"/>
              <a:t>Data supply is the description of the data (metadata?)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66735-A2B3-476E-A34D-E58510B5ACF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115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66735-A2B3-476E-A34D-E58510B5ACF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93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011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  <p:sp>
        <p:nvSpPr>
          <p:cNvPr id="9114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AC82639-9A22-42E4-8D96-F9553EBDF965}" type="slidenum">
              <a:rPr lang="en-US" smtClean="0"/>
              <a:pPr>
                <a:defRPr/>
              </a:pPr>
              <a:t>22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8614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70933" y="1"/>
            <a:ext cx="5037667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19565" y="914401"/>
            <a:ext cx="9262836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98985" y="4402667"/>
            <a:ext cx="7683417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67698" y="6117337"/>
            <a:ext cx="1143297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31644" y="6117337"/>
            <a:ext cx="481258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33760" y="6117337"/>
            <a:ext cx="54864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70933" y="3771900"/>
            <a:ext cx="48260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747185" y="3867150"/>
            <a:ext cx="82551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3842344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698" y="4732865"/>
            <a:ext cx="1002132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634" y="932112"/>
            <a:ext cx="8228087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698" y="5299603"/>
            <a:ext cx="1002132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863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700" y="685800"/>
            <a:ext cx="1002132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343400"/>
            <a:ext cx="1002132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421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92562" y="863023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6263" y="2819399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322" y="685801"/>
            <a:ext cx="9298820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30980" y="3428999"/>
            <a:ext cx="8841504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8" y="4343400"/>
            <a:ext cx="1002132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388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701" y="3308581"/>
            <a:ext cx="1002131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777381"/>
            <a:ext cx="1002132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700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92562" y="863023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6263" y="2819399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322" y="685801"/>
            <a:ext cx="9298820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700" y="3886200"/>
            <a:ext cx="1002132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775200"/>
            <a:ext cx="1002132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1931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701" y="685802"/>
            <a:ext cx="1002132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699" y="3505200"/>
            <a:ext cx="1002132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343400"/>
            <a:ext cx="1002132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122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8189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5191" y="685800"/>
            <a:ext cx="1770831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699" y="685800"/>
            <a:ext cx="8021831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443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9512" y="0"/>
            <a:ext cx="10272889" cy="990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9512" y="1295400"/>
            <a:ext cx="10272889" cy="4704416"/>
          </a:xfrm>
        </p:spPr>
        <p:txBody>
          <a:bodyPr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92440" y="6108174"/>
            <a:ext cx="1143297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30197" y="6108174"/>
            <a:ext cx="708602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11957" y="6108174"/>
            <a:ext cx="570444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270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9328" y="2666999"/>
            <a:ext cx="8933073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9331" y="5027070"/>
            <a:ext cx="8933069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31090" y="6116071"/>
            <a:ext cx="551311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403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9512" y="685802"/>
            <a:ext cx="10272889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09511" y="2667000"/>
            <a:ext cx="4986528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95872" y="2667000"/>
            <a:ext cx="4986528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703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642" y="2658533"/>
            <a:ext cx="46083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697" y="3335337"/>
            <a:ext cx="4896331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2280" y="2667000"/>
            <a:ext cx="462374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9688" y="3335337"/>
            <a:ext cx="4896331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236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908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30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699" y="1600200"/>
            <a:ext cx="355004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3404" y="685801"/>
            <a:ext cx="6242616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699" y="2971800"/>
            <a:ext cx="3550045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999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110" y="1752599"/>
            <a:ext cx="5427572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6661" y="914400"/>
            <a:ext cx="3281828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3110" y="3124199"/>
            <a:ext cx="5427572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72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" y="1"/>
            <a:ext cx="2842684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09512" y="457201"/>
            <a:ext cx="10272889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9512" y="2667001"/>
            <a:ext cx="10272888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811573" y="6116071"/>
            <a:ext cx="1143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9/29/2015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9330" y="6116071"/>
            <a:ext cx="7086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31090" y="6116071"/>
            <a:ext cx="5513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503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agxedo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Program_evaluation_and_review_technique#mediaviewer/File:Pert_example_network_diagram.gif" TargetMode="External"/><Relationship Id="rId2" Type="http://schemas.openxmlformats.org/officeDocument/2006/relationships/hyperlink" Target="http://www.matchware.com/en/special/gantt-chart.ph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hondata.com/help/kmanager/change-value-highlight.gif" TargetMode="External"/><Relationship Id="rId5" Type="http://schemas.openxmlformats.org/officeDocument/2006/relationships/hyperlink" Target="http://www.grasshopper3d.com/forum/topics/topographic-heat-map" TargetMode="External"/><Relationship Id="rId4" Type="http://schemas.openxmlformats.org/officeDocument/2006/relationships/hyperlink" Target="http://exceluser.com/blogdata/images/post_900_107/bullet-chart-report.gi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gapminder.org/world/#$majorMode=chart$is;shi=t;ly=2003;lb=f;il=t;fs=11;al=30;stl=t;st=t;nsl=t;se=t$wst;tts=C$ts;sp=10;ti=2012$zpv;v=0$inc_x;mmid=XCOORDS;iid=phAwcNAVuyj1jiMAkmq1iMg;by=ind$inc_y;mmid=YCOORDS;iid=phAwcNAVuyj2tPLxKvvnNPA;by=ind$inc_s;uniValue=8.21;iid=phAwcNAVuyj0XOoBL_n5tAQ;by=ind$inc_c;uniValue=255;gid=CATID0;by=grp$map_x;scale=log;dataMin=283;dataMax=110808$map_y;scale=lin;dataMin=18;dataMax=87$map_s;sma=49;smi=2.65$cd;bd=0$inds=;modified=75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6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4349152" y="3976777"/>
            <a:ext cx="7086600" cy="2743200"/>
          </a:xfrm>
          <a:noFill/>
          <a:ln/>
        </p:spPr>
        <p:txBody>
          <a:bodyPr>
            <a:normAutofit fontScale="77500" lnSpcReduction="20000"/>
          </a:bodyPr>
          <a:lstStyle/>
          <a:p>
            <a:endParaRPr lang="en-US" sz="3200" b="1" dirty="0">
              <a:solidFill>
                <a:srgbClr val="F85E08"/>
              </a:solidFill>
            </a:endParaRPr>
          </a:p>
          <a:p>
            <a:r>
              <a:rPr lang="en-US" sz="4700" b="1" dirty="0">
                <a:solidFill>
                  <a:srgbClr val="F85E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Chapter 3:</a:t>
            </a:r>
          </a:p>
          <a:p>
            <a:r>
              <a:rPr lang="en-US" sz="4000" b="1" dirty="0"/>
              <a:t>Business Reporting,</a:t>
            </a:r>
          </a:p>
          <a:p>
            <a:r>
              <a:rPr lang="en-US" sz="4000" b="1" dirty="0"/>
              <a:t>Visual Analytics, and Business</a:t>
            </a:r>
          </a:p>
          <a:p>
            <a:r>
              <a:rPr lang="en-US" sz="4000" b="1" dirty="0"/>
              <a:t>Performance Management</a:t>
            </a:r>
            <a:endParaRPr lang="en-US" sz="4000" b="1" dirty="0">
              <a:solidFill>
                <a:srgbClr val="F85E08"/>
              </a:solidFill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/>
        </p:nvSpPr>
        <p:spPr bwMode="auto">
          <a:xfrm>
            <a:off x="2977552" y="296174"/>
            <a:ext cx="84582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CC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defRPr>
            </a:lvl9pPr>
          </a:lstStyle>
          <a:p>
            <a:pPr algn="r">
              <a:spcBef>
                <a:spcPts val="1200"/>
              </a:spcBef>
            </a:pPr>
            <a:r>
              <a:rPr lang="en-US" sz="5400" b="1" dirty="0">
                <a:solidFill>
                  <a:srgbClr val="F85E08"/>
                </a:solidFill>
              </a:rPr>
              <a:t/>
            </a:r>
            <a:br>
              <a:rPr lang="en-US" sz="5400" b="1" dirty="0">
                <a:solidFill>
                  <a:srgbClr val="F85E08"/>
                </a:solidFill>
              </a:rPr>
            </a:br>
            <a:r>
              <a:rPr lang="en-US" sz="5400" b="1" dirty="0">
                <a:solidFill>
                  <a:srgbClr val="F85E08"/>
                </a:solidFill>
              </a:rPr>
              <a:t/>
            </a:r>
            <a:br>
              <a:rPr lang="en-US" sz="5400" b="1" dirty="0">
                <a:solidFill>
                  <a:srgbClr val="F85E08"/>
                </a:solidFill>
              </a:rPr>
            </a:br>
            <a:r>
              <a:rPr lang="en-US" sz="5400" b="1" dirty="0">
                <a:solidFill>
                  <a:srgbClr val="F85E08"/>
                </a:solidFill>
              </a:rPr>
              <a:t/>
            </a:r>
            <a:br>
              <a:rPr lang="en-US" sz="5400" b="1" dirty="0">
                <a:solidFill>
                  <a:srgbClr val="F85E08"/>
                </a:solidFill>
              </a:rPr>
            </a:br>
            <a:r>
              <a:rPr lang="en-US" sz="5400" b="1" dirty="0">
                <a:solidFill>
                  <a:schemeClr val="tx1"/>
                </a:solidFill>
              </a:rPr>
              <a:t>Business Intelligence: </a:t>
            </a:r>
            <a:br>
              <a:rPr lang="en-US" sz="5400" b="1" dirty="0">
                <a:solidFill>
                  <a:schemeClr val="tx1"/>
                </a:solidFill>
              </a:rPr>
            </a:br>
            <a:r>
              <a:rPr lang="en-US" sz="4400" b="1" dirty="0">
                <a:solidFill>
                  <a:schemeClr val="tx1"/>
                </a:solidFill>
              </a:rPr>
              <a:t>A Managerial Perspective on Analytics (3</a:t>
            </a:r>
            <a:r>
              <a:rPr lang="en-US" sz="4400" b="1" baseline="30000" dirty="0">
                <a:solidFill>
                  <a:schemeClr val="tx1"/>
                </a:solidFill>
              </a:rPr>
              <a:t>rd</a:t>
            </a:r>
            <a:r>
              <a:rPr lang="en-US" sz="4400" b="1" dirty="0">
                <a:solidFill>
                  <a:schemeClr val="tx1"/>
                </a:solidFill>
              </a:rPr>
              <a:t> Edition)</a:t>
            </a:r>
            <a:endParaRPr lang="en-US" sz="4400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://ecx.images-amazon.com/images/I/51W2Ibkm-UL._SX258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792" y="2909977"/>
            <a:ext cx="195674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15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Business Reports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200" dirty="0"/>
              <a:t>Metric Management Reports</a:t>
            </a:r>
          </a:p>
          <a:p>
            <a:pPr lvl="1"/>
            <a:r>
              <a:rPr lang="en-US" sz="2800" dirty="0"/>
              <a:t>Help manage business performance through </a:t>
            </a:r>
            <a:r>
              <a:rPr lang="en-US" sz="2800" dirty="0" smtClean="0"/>
              <a:t>metrics</a:t>
            </a:r>
          </a:p>
          <a:p>
            <a:pPr lvl="1"/>
            <a:r>
              <a:rPr lang="en-US" sz="2800" dirty="0" smtClean="0"/>
              <a:t>Service Level Agreements </a:t>
            </a:r>
            <a:r>
              <a:rPr lang="en-US" sz="2800" dirty="0"/>
              <a:t>(</a:t>
            </a:r>
            <a:r>
              <a:rPr lang="en-US" sz="2800" dirty="0" smtClean="0"/>
              <a:t>SLAs) </a:t>
            </a:r>
            <a:r>
              <a:rPr lang="en-US" sz="2800" dirty="0"/>
              <a:t>for </a:t>
            </a:r>
            <a:r>
              <a:rPr lang="en-US" sz="2800" dirty="0" smtClean="0"/>
              <a:t>externals</a:t>
            </a:r>
          </a:p>
          <a:p>
            <a:pPr lvl="1"/>
            <a:r>
              <a:rPr lang="en-US" sz="2800" dirty="0" smtClean="0"/>
              <a:t>Key Performance Indicators (KPIs) </a:t>
            </a:r>
            <a:r>
              <a:rPr lang="en-US" sz="2800" dirty="0"/>
              <a:t>for </a:t>
            </a:r>
            <a:r>
              <a:rPr lang="en-US" sz="2800" dirty="0" smtClean="0"/>
              <a:t>internals</a:t>
            </a:r>
            <a:endParaRPr lang="en-US" sz="2800" dirty="0"/>
          </a:p>
          <a:p>
            <a:r>
              <a:rPr lang="en-US" sz="3200" dirty="0" smtClean="0"/>
              <a:t>Dashboard-Type </a:t>
            </a:r>
            <a:r>
              <a:rPr lang="en-US" sz="3200" dirty="0"/>
              <a:t>Reports</a:t>
            </a:r>
          </a:p>
          <a:p>
            <a:pPr lvl="1"/>
            <a:r>
              <a:rPr lang="en-US" sz="2800" dirty="0"/>
              <a:t>Graphical presentation of several performance indicators in a single page using dials/gauges </a:t>
            </a:r>
          </a:p>
          <a:p>
            <a:r>
              <a:rPr lang="en-US" sz="3200" dirty="0"/>
              <a:t>Balanced Scorecard-Type Reports</a:t>
            </a:r>
          </a:p>
          <a:p>
            <a:pPr lvl="1"/>
            <a:r>
              <a:rPr lang="en-US" sz="2800" dirty="0"/>
              <a:t>Include financial, customer, business process, and learning &amp; growth indicators</a:t>
            </a:r>
          </a:p>
        </p:txBody>
      </p:sp>
    </p:spTree>
    <p:extLst>
      <p:ext uri="{BB962C8B-B14F-4D97-AF65-F5344CB8AC3E}">
        <p14:creationId xmlns:p14="http://schemas.microsoft.com/office/powerpoint/2010/main" val="225018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Components of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Business </a:t>
            </a:r>
            <a:r>
              <a:rPr lang="en-US" dirty="0"/>
              <a:t>Reporting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9512" y="1295399"/>
            <a:ext cx="10272889" cy="5252049"/>
          </a:xfrm>
        </p:spPr>
        <p:txBody>
          <a:bodyPr>
            <a:normAutofit/>
          </a:bodyPr>
          <a:lstStyle/>
          <a:p>
            <a:r>
              <a:rPr lang="en-US" dirty="0" smtClean="0"/>
              <a:t>Common characteristics</a:t>
            </a:r>
          </a:p>
          <a:p>
            <a:pPr lvl="1"/>
            <a:r>
              <a:rPr lang="en-US" dirty="0" smtClean="0"/>
              <a:t>OLTP </a:t>
            </a:r>
            <a:r>
              <a:rPr lang="en-US" dirty="0"/>
              <a:t>(online transaction processing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ERP, POS, SCM, RFID, Sensors, Web, …</a:t>
            </a:r>
          </a:p>
          <a:p>
            <a:pPr lvl="1"/>
            <a:r>
              <a:rPr lang="en-US" dirty="0" smtClean="0"/>
              <a:t>Data supply (volume, variety, velocity, …)</a:t>
            </a:r>
          </a:p>
          <a:p>
            <a:pPr lvl="1"/>
            <a:r>
              <a:rPr lang="en-US" dirty="0" smtClean="0"/>
              <a:t>E(</a:t>
            </a:r>
            <a:r>
              <a:rPr lang="en-US" dirty="0" err="1" smtClean="0"/>
              <a:t>xtract</a:t>
            </a:r>
            <a:r>
              <a:rPr lang="en-US" dirty="0" smtClean="0"/>
              <a:t>)T(</a:t>
            </a:r>
            <a:r>
              <a:rPr lang="en-US" dirty="0" err="1" smtClean="0"/>
              <a:t>ransform</a:t>
            </a:r>
            <a:r>
              <a:rPr lang="en-US" dirty="0" smtClean="0"/>
              <a:t>)L(</a:t>
            </a:r>
            <a:r>
              <a:rPr lang="en-US" dirty="0" err="1" smtClean="0"/>
              <a:t>oad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Data storage: choices from DW, Data Mart, Relational DB to spreadsheets</a:t>
            </a:r>
          </a:p>
          <a:p>
            <a:pPr lvl="1"/>
            <a:r>
              <a:rPr lang="en-US" dirty="0" smtClean="0"/>
              <a:t>Business </a:t>
            </a:r>
            <a:r>
              <a:rPr lang="en-US" dirty="0"/>
              <a:t>logic - how the recorded transactions/ events are to be converted into metrics, scorecards, and dashboards.</a:t>
            </a:r>
            <a:endParaRPr lang="en-US" dirty="0" smtClean="0"/>
          </a:p>
          <a:p>
            <a:pPr lvl="1"/>
            <a:r>
              <a:rPr lang="en-US" dirty="0" smtClean="0"/>
              <a:t>Publication </a:t>
            </a:r>
            <a:r>
              <a:rPr lang="en-US" dirty="0"/>
              <a:t>medium - The system that builds the various reports and hosts them ( for users) or disseminates them ( to users). These systems may also provide notification, annotation, collaboration, and other services.</a:t>
            </a:r>
            <a:endParaRPr lang="en-US" dirty="0" smtClean="0"/>
          </a:p>
          <a:p>
            <a:pPr lvl="1"/>
            <a:r>
              <a:rPr lang="en-US" dirty="0"/>
              <a:t>Assurance - determining if and when the right information is to be delivered to the right people in the right way/ format.</a:t>
            </a:r>
          </a:p>
        </p:txBody>
      </p:sp>
    </p:spTree>
    <p:extLst>
      <p:ext uri="{BB962C8B-B14F-4D97-AF65-F5344CB8AC3E}">
        <p14:creationId xmlns:p14="http://schemas.microsoft.com/office/powerpoint/2010/main" val="60840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and Information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610600" cy="4876800"/>
          </a:xfrm>
        </p:spPr>
        <p:txBody>
          <a:bodyPr>
            <a:normAutofit/>
          </a:bodyPr>
          <a:lstStyle/>
          <a:p>
            <a:pPr marL="0" lvl="1" indent="0" algn="ctr">
              <a:buNone/>
            </a:pPr>
            <a:r>
              <a:rPr lang="en-US" dirty="0" smtClean="0">
                <a:solidFill>
                  <a:srgbClr val="0000CC"/>
                </a:solidFill>
              </a:rPr>
              <a:t>“</a:t>
            </a:r>
            <a:r>
              <a:rPr lang="en-US" dirty="0">
                <a:solidFill>
                  <a:srgbClr val="0000CC"/>
                </a:solidFill>
              </a:rPr>
              <a:t>The use of visual representations to explore, </a:t>
            </a:r>
            <a:r>
              <a:rPr lang="en-US" dirty="0" smtClean="0">
                <a:solidFill>
                  <a:srgbClr val="0000CC"/>
                </a:solidFill>
              </a:rPr>
              <a:t>make </a:t>
            </a:r>
            <a:r>
              <a:rPr lang="en-US" dirty="0">
                <a:solidFill>
                  <a:srgbClr val="0000CC"/>
                </a:solidFill>
              </a:rPr>
              <a:t>sense of, and communicate data</a:t>
            </a:r>
            <a:r>
              <a:rPr lang="en-US" dirty="0" smtClean="0">
                <a:solidFill>
                  <a:srgbClr val="0000CC"/>
                </a:solidFill>
              </a:rPr>
              <a:t>.”</a:t>
            </a:r>
          </a:p>
          <a:p>
            <a:pPr marL="0" lvl="1" indent="0" algn="ctr">
              <a:buNone/>
            </a:pPr>
            <a:r>
              <a:rPr lang="en-US" sz="1800" dirty="0">
                <a:solidFill>
                  <a:srgbClr val="0000CC"/>
                </a:solidFill>
              </a:rPr>
              <a:t>	</a:t>
            </a:r>
          </a:p>
          <a:p>
            <a:r>
              <a:rPr lang="en-US" sz="3000" dirty="0"/>
              <a:t>Data visualization vs. Information visualization</a:t>
            </a:r>
          </a:p>
          <a:p>
            <a:r>
              <a:rPr lang="en-US" sz="3000" dirty="0"/>
              <a:t>Information = aggregation, summarization, and contextualization of data</a:t>
            </a:r>
          </a:p>
          <a:p>
            <a:r>
              <a:rPr lang="en-US" sz="3000" dirty="0"/>
              <a:t>Related to information graphics, scientific visualization, and statistical graphics</a:t>
            </a:r>
          </a:p>
          <a:p>
            <a:r>
              <a:rPr lang="en-US" sz="3000" dirty="0"/>
              <a:t>Often includes charts, graphs, </a:t>
            </a:r>
            <a:r>
              <a:rPr lang="en-US" sz="3000" dirty="0">
                <a:hlinkClick r:id="rId2"/>
              </a:rPr>
              <a:t>illustrations</a:t>
            </a:r>
            <a:r>
              <a:rPr lang="en-US" sz="3000" dirty="0"/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245942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Data Visualization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4582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visualization </a:t>
            </a:r>
            <a:r>
              <a:rPr lang="en-US" dirty="0" smtClean="0"/>
              <a:t>can date </a:t>
            </a:r>
            <a:r>
              <a:rPr lang="en-US" dirty="0"/>
              <a:t>back to the second </a:t>
            </a:r>
            <a:r>
              <a:rPr lang="en-US" dirty="0" smtClean="0"/>
              <a:t>century AD</a:t>
            </a:r>
          </a:p>
          <a:p>
            <a:r>
              <a:rPr lang="en-US" dirty="0" smtClean="0"/>
              <a:t>Most </a:t>
            </a:r>
            <a:r>
              <a:rPr lang="en-US" dirty="0"/>
              <a:t>developments have occurred in the last two and a half </a:t>
            </a:r>
            <a:r>
              <a:rPr lang="en-US" dirty="0" smtClean="0"/>
              <a:t>centuries</a:t>
            </a:r>
          </a:p>
          <a:p>
            <a:r>
              <a:rPr lang="en-US" dirty="0" smtClean="0"/>
              <a:t>Until recently it was not recognized as a discipline</a:t>
            </a:r>
          </a:p>
          <a:p>
            <a:r>
              <a:rPr lang="en-US" dirty="0" smtClean="0"/>
              <a:t>Today’s </a:t>
            </a:r>
            <a:r>
              <a:rPr lang="en-US" dirty="0"/>
              <a:t>most popular visual forms date back </a:t>
            </a:r>
            <a:r>
              <a:rPr lang="en-US" dirty="0" smtClean="0"/>
              <a:t>a few </a:t>
            </a:r>
            <a:r>
              <a:rPr lang="en-US" dirty="0"/>
              <a:t>centuries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16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First Pie Chart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Created </a:t>
            </a:r>
            <a:r>
              <a:rPr lang="en-US" dirty="0"/>
              <a:t>by William Playfair in 1801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676400"/>
            <a:ext cx="6188564" cy="4572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64964" y="2099370"/>
            <a:ext cx="2726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rgbClr val="0000CC"/>
                </a:solidFill>
              </a:rPr>
              <a:t>William Playfair is widely credited as the inventor of the modern chart, having created the first line and pie charts.</a:t>
            </a:r>
          </a:p>
        </p:txBody>
      </p:sp>
    </p:spTree>
    <p:extLst>
      <p:ext uri="{BB962C8B-B14F-4D97-AF65-F5344CB8AC3E}">
        <p14:creationId xmlns:p14="http://schemas.microsoft.com/office/powerpoint/2010/main" val="914383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Decimation </a:t>
            </a:r>
            <a:r>
              <a:rPr lang="en-US" dirty="0"/>
              <a:t>of Napoleon’s Army During the 1812 Russian Campaign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638594"/>
            <a:ext cx="8229600" cy="39240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05000" y="5791200"/>
            <a:ext cx="853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Arguably the most popular multi-dimensional chart</a:t>
            </a:r>
          </a:p>
        </p:txBody>
      </p:sp>
      <p:sp>
        <p:nvSpPr>
          <p:cNvPr id="7" name="Rectangle 6"/>
          <p:cNvSpPr/>
          <p:nvPr/>
        </p:nvSpPr>
        <p:spPr>
          <a:xfrm>
            <a:off x="7415740" y="5421868"/>
            <a:ext cx="25346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By Charles Joseph Minard</a:t>
            </a:r>
          </a:p>
        </p:txBody>
      </p:sp>
    </p:spTree>
    <p:extLst>
      <p:ext uri="{BB962C8B-B14F-4D97-AF65-F5344CB8AC3E}">
        <p14:creationId xmlns:p14="http://schemas.microsoft.com/office/powerpoint/2010/main" val="2119001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Data Visualization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534400" cy="4876800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1900s – </a:t>
            </a:r>
          </a:p>
          <a:p>
            <a:pPr lvl="1"/>
            <a:r>
              <a:rPr lang="en-US" sz="2800" dirty="0"/>
              <a:t>more formal attitude toward visualization</a:t>
            </a:r>
          </a:p>
          <a:p>
            <a:pPr lvl="1"/>
            <a:r>
              <a:rPr lang="en-US" sz="2800" dirty="0"/>
              <a:t>focus on color, value scales, and labeling</a:t>
            </a:r>
          </a:p>
          <a:p>
            <a:pPr lvl="1"/>
            <a:r>
              <a:rPr lang="en-US" sz="2800" dirty="0"/>
              <a:t>Publication of the book Semiologie Graphique</a:t>
            </a:r>
          </a:p>
          <a:p>
            <a:r>
              <a:rPr lang="en-US" sz="3200" dirty="0"/>
              <a:t>2000s – </a:t>
            </a:r>
          </a:p>
          <a:p>
            <a:pPr lvl="1"/>
            <a:r>
              <a:rPr lang="en-US" sz="2800" dirty="0"/>
              <a:t>Emergence of Internet as the medium for information visualization </a:t>
            </a:r>
            <a:r>
              <a:rPr lang="en-US" sz="2800" dirty="0">
                <a:sym typeface="Wingdings" panose="05000000000000000000" pitchFamily="2" charset="2"/>
              </a:rPr>
              <a:t> raising visual literacy</a:t>
            </a:r>
            <a:endParaRPr lang="en-US" sz="2800" dirty="0"/>
          </a:p>
          <a:p>
            <a:pPr lvl="1"/>
            <a:r>
              <a:rPr lang="en-US" sz="2800" dirty="0"/>
              <a:t>Incorporate interaction, animation, 3D graphics-rendering, virtual worlds, real-time data feed</a:t>
            </a:r>
          </a:p>
          <a:p>
            <a:r>
              <a:rPr lang="en-US" dirty="0" smtClean="0"/>
              <a:t>2010s and beyond –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90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Different Types of Charts and Graphs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609600"/>
          </a:xfrm>
        </p:spPr>
        <p:txBody>
          <a:bodyPr>
            <a:normAutofit/>
          </a:bodyPr>
          <a:lstStyle/>
          <a:p>
            <a:r>
              <a:rPr lang="en-US" sz="3200" dirty="0"/>
              <a:t>Which one to use? Where and when?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791200" y="2514600"/>
            <a:ext cx="4419600" cy="3962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88925" indent="-288925" algn="l" defTabSz="914400" rtl="0" eaLnBrk="1" latinLnBrk="0" hangingPunct="1">
              <a:spcBef>
                <a:spcPct val="20000"/>
              </a:spcBef>
              <a:buClr>
                <a:srgbClr val="F85E08"/>
              </a:buClr>
              <a:buSzPct val="85000"/>
              <a:buFont typeface="Wingdings" panose="05000000000000000000" pitchFamily="2" charset="2"/>
              <a:buChar char="§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69913" indent="-295275" algn="l" defTabSz="914400" rtl="0" eaLnBrk="1" latinLnBrk="0" hangingPunct="1">
              <a:spcBef>
                <a:spcPct val="20000"/>
              </a:spcBef>
              <a:buClr>
                <a:srgbClr val="F85E08"/>
              </a:buClr>
              <a:buSzPct val="85000"/>
              <a:buFont typeface="Wingdings" panose="05000000000000000000" pitchFamily="2" charset="2"/>
              <a:buChar char="§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60425" indent="-312738" algn="l" defTabSz="914400" rtl="0" eaLnBrk="1" latinLnBrk="0" hangingPunct="1">
              <a:spcBef>
                <a:spcPct val="20000"/>
              </a:spcBef>
              <a:buClr>
                <a:srgbClr val="F85E08"/>
              </a:buClr>
              <a:buSzPct val="90000"/>
              <a:buFont typeface="Wingdings" panose="05000000000000000000" pitchFamily="2" charset="2"/>
              <a:buChar char="§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1413" indent="-319088" algn="l" defTabSz="914400" rtl="0" eaLnBrk="1" latinLnBrk="0" hangingPunct="1">
              <a:spcBef>
                <a:spcPct val="20000"/>
              </a:spcBef>
              <a:buClr>
                <a:srgbClr val="F85E08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12863" indent="-261938" algn="l" defTabSz="914400" rtl="0" eaLnBrk="1" latinLnBrk="0" hangingPunct="1">
              <a:spcBef>
                <a:spcPct val="20000"/>
              </a:spcBef>
              <a:buClr>
                <a:srgbClr val="F85E08"/>
              </a:buClr>
              <a:buSzPct val="100000"/>
              <a:buFont typeface="Wingdings" panose="05000000000000000000" pitchFamily="2" charset="2"/>
              <a:buChar char="§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>
                <a:solidFill>
                  <a:srgbClr val="F85E08"/>
                </a:solidFill>
              </a:rPr>
              <a:t>Specialized Charts and Graphs</a:t>
            </a:r>
          </a:p>
          <a:p>
            <a:pPr lvl="1"/>
            <a:r>
              <a:rPr lang="en-US" sz="2800" dirty="0"/>
              <a:t>Histogram</a:t>
            </a:r>
          </a:p>
          <a:p>
            <a:pPr lvl="1"/>
            <a:r>
              <a:rPr lang="en-US" sz="2800" dirty="0">
                <a:hlinkClick r:id="rId2"/>
              </a:rPr>
              <a:t>Gantt Chart</a:t>
            </a:r>
            <a:endParaRPr lang="en-US" sz="2800" dirty="0"/>
          </a:p>
          <a:p>
            <a:pPr lvl="1"/>
            <a:r>
              <a:rPr lang="en-US" sz="2800" dirty="0">
                <a:hlinkClick r:id="rId3"/>
              </a:rPr>
              <a:t>PERT Chart</a:t>
            </a:r>
            <a:endParaRPr lang="en-US" sz="2800" dirty="0"/>
          </a:p>
          <a:p>
            <a:pPr lvl="1"/>
            <a:r>
              <a:rPr lang="en-US" sz="2800" dirty="0"/>
              <a:t>Geographic Map</a:t>
            </a:r>
          </a:p>
          <a:p>
            <a:pPr lvl="1"/>
            <a:r>
              <a:rPr lang="en-US" sz="2800" dirty="0">
                <a:hlinkClick r:id="rId4"/>
              </a:rPr>
              <a:t>Bullet Graph</a:t>
            </a:r>
            <a:endParaRPr lang="en-US" sz="2800" dirty="0"/>
          </a:p>
          <a:p>
            <a:pPr lvl="1"/>
            <a:r>
              <a:rPr lang="en-US" sz="2800" dirty="0">
                <a:hlinkClick r:id="rId5"/>
              </a:rPr>
              <a:t>Heat Map </a:t>
            </a:r>
            <a:r>
              <a:rPr lang="en-US" sz="2800" dirty="0"/>
              <a:t>/ Tree Map</a:t>
            </a:r>
          </a:p>
          <a:p>
            <a:pPr lvl="1"/>
            <a:r>
              <a:rPr lang="en-US" sz="2800" dirty="0">
                <a:hlinkClick r:id="rId6"/>
              </a:rPr>
              <a:t>Highlight Table</a:t>
            </a:r>
            <a:endParaRPr lang="en-U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133600" y="2514600"/>
            <a:ext cx="4038600" cy="396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8925" indent="-288925" algn="l" defTabSz="914400" rtl="0" eaLnBrk="1" latinLnBrk="0" hangingPunct="1">
              <a:spcBef>
                <a:spcPct val="20000"/>
              </a:spcBef>
              <a:buClr>
                <a:srgbClr val="F85E08"/>
              </a:buClr>
              <a:buSzPct val="85000"/>
              <a:buFont typeface="Wingdings" panose="05000000000000000000" pitchFamily="2" charset="2"/>
              <a:buChar char="§"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69913" indent="-295275" algn="l" defTabSz="914400" rtl="0" eaLnBrk="1" latinLnBrk="0" hangingPunct="1">
              <a:spcBef>
                <a:spcPct val="20000"/>
              </a:spcBef>
              <a:buClr>
                <a:srgbClr val="F85E08"/>
              </a:buClr>
              <a:buSzPct val="85000"/>
              <a:buFont typeface="Wingdings" panose="05000000000000000000" pitchFamily="2" charset="2"/>
              <a:buChar char="§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60425" indent="-312738" algn="l" defTabSz="914400" rtl="0" eaLnBrk="1" latinLnBrk="0" hangingPunct="1">
              <a:spcBef>
                <a:spcPct val="20000"/>
              </a:spcBef>
              <a:buClr>
                <a:srgbClr val="F85E08"/>
              </a:buClr>
              <a:buSzPct val="90000"/>
              <a:buFont typeface="Wingdings" panose="05000000000000000000" pitchFamily="2" charset="2"/>
              <a:buChar char="§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1413" indent="-319088" algn="l" defTabSz="914400" rtl="0" eaLnBrk="1" latinLnBrk="0" hangingPunct="1">
              <a:spcBef>
                <a:spcPct val="20000"/>
              </a:spcBef>
              <a:buClr>
                <a:srgbClr val="F85E08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12863" indent="-261938" algn="l" defTabSz="914400" rtl="0" eaLnBrk="1" latinLnBrk="0" hangingPunct="1">
              <a:spcBef>
                <a:spcPct val="20000"/>
              </a:spcBef>
              <a:buClr>
                <a:srgbClr val="F85E08"/>
              </a:buClr>
              <a:buSzPct val="100000"/>
              <a:buFont typeface="Wingdings" panose="05000000000000000000" pitchFamily="2" charset="2"/>
              <a:buChar char="§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rgbClr val="F85E08"/>
                </a:solidFill>
              </a:rPr>
              <a:t>Basic Charts and Graphs</a:t>
            </a:r>
          </a:p>
          <a:p>
            <a:pPr lvl="1"/>
            <a:r>
              <a:rPr lang="en-US" sz="2600" dirty="0"/>
              <a:t>Line Chart</a:t>
            </a:r>
          </a:p>
          <a:p>
            <a:pPr lvl="1"/>
            <a:r>
              <a:rPr lang="en-US" sz="2600" dirty="0"/>
              <a:t>Bar Chart</a:t>
            </a:r>
          </a:p>
          <a:p>
            <a:pPr lvl="1"/>
            <a:r>
              <a:rPr lang="en-US" sz="2600" dirty="0"/>
              <a:t>Pie Chart</a:t>
            </a:r>
          </a:p>
          <a:p>
            <a:pPr lvl="1"/>
            <a:r>
              <a:rPr lang="en-US" sz="2600" dirty="0"/>
              <a:t>Scatter Plot</a:t>
            </a:r>
          </a:p>
          <a:p>
            <a:pPr lvl="1"/>
            <a:r>
              <a:rPr lang="en-US" sz="2600" dirty="0"/>
              <a:t>Bubble Chart</a:t>
            </a:r>
          </a:p>
        </p:txBody>
      </p:sp>
    </p:spTree>
    <p:extLst>
      <p:ext uri="{BB962C8B-B14F-4D97-AF65-F5344CB8AC3E}">
        <p14:creationId xmlns:p14="http://schemas.microsoft.com/office/powerpoint/2010/main" val="84586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Gapminder Chart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Wealth </a:t>
            </a:r>
            <a:r>
              <a:rPr lang="en-US" dirty="0"/>
              <a:t>and Health of Nations</a:t>
            </a:r>
          </a:p>
        </p:txBody>
      </p:sp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440" y="1676400"/>
            <a:ext cx="6606960" cy="4724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299040" y="4655404"/>
            <a:ext cx="4419600" cy="83099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/>
              <a:t>See gapminder.org for </a:t>
            </a:r>
          </a:p>
          <a:p>
            <a:r>
              <a:rPr lang="en-US" sz="2400" dirty="0"/>
              <a:t>interesting animated examples</a:t>
            </a:r>
          </a:p>
        </p:txBody>
      </p:sp>
    </p:spTree>
    <p:extLst>
      <p:ext uri="{BB962C8B-B14F-4D97-AF65-F5344CB8AC3E}">
        <p14:creationId xmlns:p14="http://schemas.microsoft.com/office/powerpoint/2010/main" val="659850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Emergence of Data Visualization and Visual Analytics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7288" y="1600200"/>
            <a:ext cx="4683512" cy="48006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752600" y="1828800"/>
            <a:ext cx="40386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Magic Quadrant for Business Intelligence and Analytics Platforms (Source: Gartner.com)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data visualization companies are in the 4</a:t>
            </a:r>
            <a:r>
              <a:rPr lang="en-US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quadrant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is a move toward visualization </a:t>
            </a:r>
          </a:p>
          <a:p>
            <a:pPr algn="l"/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087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Define business reporting and understand its historical evolution</a:t>
            </a:r>
          </a:p>
          <a:p>
            <a:r>
              <a:rPr lang="en-US" sz="2800" dirty="0"/>
              <a:t>Recognize the need for and the power of business reporting</a:t>
            </a:r>
          </a:p>
          <a:p>
            <a:r>
              <a:rPr lang="en-US" sz="2800" dirty="0"/>
              <a:t>Understand the importance of data/information visualization</a:t>
            </a:r>
          </a:p>
          <a:p>
            <a:r>
              <a:rPr lang="en-US" sz="2800" dirty="0"/>
              <a:t>Learn different types of visualization techniques</a:t>
            </a:r>
          </a:p>
          <a:p>
            <a:r>
              <a:rPr lang="en-US" sz="2800" dirty="0"/>
              <a:t>Appreciate the value that visual analytics brings to BI/BA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00604" y="6019801"/>
            <a:ext cx="1860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F85E08"/>
                </a:solidFill>
              </a:rPr>
              <a:t>(Continued…)</a:t>
            </a:r>
          </a:p>
        </p:txBody>
      </p:sp>
    </p:spTree>
    <p:extLst>
      <p:ext uri="{BB962C8B-B14F-4D97-AF65-F5344CB8AC3E}">
        <p14:creationId xmlns:p14="http://schemas.microsoft.com/office/powerpoint/2010/main" val="214439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Emergence of Data Visualization </a:t>
            </a:r>
            <a:r>
              <a:rPr lang="en-US" dirty="0" smtClean="0"/>
              <a:t>and </a:t>
            </a:r>
            <a:r>
              <a:rPr lang="en-US" dirty="0"/>
              <a:t>Visual Analytics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534400" cy="4876800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Emergence of new companies </a:t>
            </a:r>
          </a:p>
          <a:p>
            <a:pPr lvl="1"/>
            <a:r>
              <a:rPr lang="en-US" sz="2800" dirty="0"/>
              <a:t>Tableau, Spotfire, QlikView, … </a:t>
            </a:r>
          </a:p>
          <a:p>
            <a:r>
              <a:rPr lang="en-US" sz="3200" dirty="0"/>
              <a:t>Increased focus by the big players</a:t>
            </a:r>
          </a:p>
          <a:p>
            <a:pPr lvl="1"/>
            <a:r>
              <a:rPr lang="en-US" sz="2800" dirty="0"/>
              <a:t>MicroStrategy improved Visual Insight</a:t>
            </a:r>
          </a:p>
          <a:p>
            <a:pPr lvl="1"/>
            <a:r>
              <a:rPr lang="en-US" sz="2800" dirty="0"/>
              <a:t>SAP launched Visual Intelligence</a:t>
            </a:r>
          </a:p>
          <a:p>
            <a:pPr lvl="1"/>
            <a:r>
              <a:rPr lang="en-US" sz="2800" dirty="0"/>
              <a:t>SAS launched Visual Analytics</a:t>
            </a:r>
          </a:p>
          <a:p>
            <a:pPr lvl="1"/>
            <a:r>
              <a:rPr lang="en-US" sz="2800" dirty="0"/>
              <a:t>Microsoft bolstered PowerPivot with Power View</a:t>
            </a:r>
          </a:p>
          <a:p>
            <a:pPr lvl="1"/>
            <a:r>
              <a:rPr lang="en-US" sz="2800" dirty="0"/>
              <a:t>IBM launched Cognos Insight</a:t>
            </a:r>
          </a:p>
          <a:p>
            <a:pPr lvl="1"/>
            <a:r>
              <a:rPr lang="en-US" sz="2800" dirty="0"/>
              <a:t>Oracle acquired Endeca</a:t>
            </a:r>
          </a:p>
        </p:txBody>
      </p:sp>
    </p:spTree>
    <p:extLst>
      <p:ext uri="{BB962C8B-B14F-4D97-AF65-F5344CB8AC3E}">
        <p14:creationId xmlns:p14="http://schemas.microsoft.com/office/powerpoint/2010/main" val="218328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Analytics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4582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sz="3500" dirty="0"/>
              <a:t>A recently coined term</a:t>
            </a:r>
          </a:p>
          <a:p>
            <a:pPr lvl="1"/>
            <a:r>
              <a:rPr lang="en-US" sz="3000" dirty="0"/>
              <a:t>Information visualization + predictive analytics</a:t>
            </a:r>
          </a:p>
          <a:p>
            <a:r>
              <a:rPr lang="en-US" sz="3500" dirty="0"/>
              <a:t>Information visualization</a:t>
            </a:r>
          </a:p>
          <a:p>
            <a:pPr lvl="1"/>
            <a:r>
              <a:rPr lang="en-US" sz="3000" dirty="0"/>
              <a:t>Descriptive, backward focused</a:t>
            </a:r>
          </a:p>
          <a:p>
            <a:pPr lvl="1"/>
            <a:r>
              <a:rPr lang="en-US" sz="3000" dirty="0"/>
              <a:t>“what happened” “what is happening”</a:t>
            </a:r>
          </a:p>
          <a:p>
            <a:r>
              <a:rPr lang="en-US" sz="3500" dirty="0"/>
              <a:t>Predictive analytics</a:t>
            </a:r>
          </a:p>
          <a:p>
            <a:pPr lvl="1"/>
            <a:r>
              <a:rPr lang="en-US" sz="3000" dirty="0"/>
              <a:t>Predictive, future focused</a:t>
            </a:r>
          </a:p>
          <a:p>
            <a:pPr lvl="1"/>
            <a:r>
              <a:rPr lang="en-US" sz="3000" dirty="0"/>
              <a:t>“what will happen” “why will it happen”</a:t>
            </a:r>
          </a:p>
          <a:p>
            <a:r>
              <a:rPr lang="en-US" sz="3200" dirty="0"/>
              <a:t>There is a strong move toward </a:t>
            </a:r>
            <a:r>
              <a:rPr lang="en-US" sz="3200" dirty="0">
                <a:solidFill>
                  <a:srgbClr val="F85E08"/>
                </a:solidFill>
              </a:rPr>
              <a:t>visual analytics </a:t>
            </a:r>
          </a:p>
        </p:txBody>
      </p:sp>
    </p:spTree>
    <p:extLst>
      <p:ext uri="{BB962C8B-B14F-4D97-AF65-F5344CB8AC3E}">
        <p14:creationId xmlns:p14="http://schemas.microsoft.com/office/powerpoint/2010/main" val="2483428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Performance Dashboards 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Performance dashboards are </a:t>
            </a:r>
            <a:r>
              <a:rPr lang="en-US" dirty="0" smtClean="0"/>
              <a:t>commonly used in BPM </a:t>
            </a:r>
            <a:r>
              <a:rPr lang="en-US" dirty="0"/>
              <a:t>software </a:t>
            </a:r>
            <a:r>
              <a:rPr lang="en-US" dirty="0" smtClean="0"/>
              <a:t>suites </a:t>
            </a:r>
            <a:r>
              <a:rPr lang="en-US" dirty="0"/>
              <a:t>and BI platforms</a:t>
            </a:r>
          </a:p>
          <a:p>
            <a:r>
              <a:rPr lang="en-US" dirty="0"/>
              <a:t>Dashboards provide visual displays of important information that is consolidated </a:t>
            </a:r>
            <a:r>
              <a:rPr lang="en-US" dirty="0" smtClean="0"/>
              <a:t>and arranged </a:t>
            </a:r>
            <a:r>
              <a:rPr lang="en-US" dirty="0"/>
              <a:t>on a single screen so that information can be digested at a single glance and </a:t>
            </a:r>
            <a:r>
              <a:rPr lang="en-US" dirty="0" smtClean="0"/>
              <a:t>easily drilled </a:t>
            </a:r>
            <a:r>
              <a:rPr lang="en-US" dirty="0"/>
              <a:t>in and further </a:t>
            </a:r>
            <a:r>
              <a:rPr lang="en-US" dirty="0" smtClean="0"/>
              <a:t>explored</a:t>
            </a:r>
          </a:p>
        </p:txBody>
      </p:sp>
    </p:spTree>
    <p:extLst>
      <p:ext uri="{BB962C8B-B14F-4D97-AF65-F5344CB8AC3E}">
        <p14:creationId xmlns:p14="http://schemas.microsoft.com/office/powerpoint/2010/main" val="395675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Performance Dashboards </a:t>
            </a:r>
          </a:p>
        </p:txBody>
      </p:sp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0" y="1682750"/>
            <a:ext cx="5913120" cy="4718050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58372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Performance Dashboards 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/>
              <a:t>Dashboard design </a:t>
            </a:r>
          </a:p>
          <a:p>
            <a:pPr lvl="1" eaLnBrk="1" hangingPunct="1"/>
            <a:r>
              <a:rPr lang="en-US" dirty="0" smtClean="0"/>
              <a:t>The fundamental challenge of dashboard design is to display all the required information on a single screen, clearly and without distraction, in a manner that can be assimilated quickly</a:t>
            </a:r>
          </a:p>
          <a:p>
            <a:r>
              <a:rPr lang="en-US" dirty="0" smtClean="0"/>
              <a:t>Three layers of information</a:t>
            </a:r>
          </a:p>
          <a:p>
            <a:pPr lvl="1"/>
            <a:r>
              <a:rPr lang="en-US" dirty="0" smtClean="0"/>
              <a:t>Monitoring</a:t>
            </a:r>
          </a:p>
          <a:p>
            <a:pPr lvl="1"/>
            <a:r>
              <a:rPr lang="en-US" dirty="0" smtClean="0"/>
              <a:t>Analysis</a:t>
            </a:r>
          </a:p>
          <a:p>
            <a:pPr lvl="1"/>
            <a:r>
              <a:rPr lang="en-US" dirty="0" smtClean="0"/>
              <a:t>Management </a:t>
            </a:r>
          </a:p>
        </p:txBody>
      </p:sp>
    </p:spTree>
    <p:extLst>
      <p:ext uri="{BB962C8B-B14F-4D97-AF65-F5344CB8AC3E}">
        <p14:creationId xmlns:p14="http://schemas.microsoft.com/office/powerpoint/2010/main" val="426549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Case </a:t>
            </a:r>
            <a:r>
              <a:rPr lang="en-US" dirty="0" smtClean="0"/>
              <a:t>3.6</a:t>
            </a:r>
            <a:endParaRPr lang="en-US" dirty="0"/>
          </a:p>
        </p:txBody>
      </p:sp>
      <p:pic>
        <p:nvPicPr>
          <p:cNvPr id="6" name="Picture 5" descr="C:\Users\ddelen\AppData\Local\Microsoft\Windows\Temporary Internet Files\Content.Outlook\NWKZ0E1T\call center mockup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292" y="1600200"/>
            <a:ext cx="7470308" cy="4724400"/>
          </a:xfrm>
          <a:prstGeom prst="rect">
            <a:avLst/>
          </a:prstGeom>
          <a:noFill/>
          <a:ln w="3175" cmpd="sng">
            <a:solidFill>
              <a:schemeClr val="accent6">
                <a:lumMod val="75000"/>
                <a:lumOff val="0"/>
              </a:schemeClr>
            </a:solidFill>
            <a:miter lim="800000"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</p:pic>
    </p:spTree>
    <p:extLst>
      <p:ext uri="{BB962C8B-B14F-4D97-AF65-F5344CB8AC3E}">
        <p14:creationId xmlns:p14="http://schemas.microsoft.com/office/powerpoint/2010/main" val="389443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Performance Dashboards 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1981200" y="1600200"/>
            <a:ext cx="8610600" cy="4800600"/>
          </a:xfrm>
        </p:spPr>
        <p:txBody>
          <a:bodyPr>
            <a:noAutofit/>
          </a:bodyPr>
          <a:lstStyle/>
          <a:p>
            <a:pPr eaLnBrk="1" hangingPunct="1"/>
            <a:r>
              <a:rPr lang="en-US" sz="2800" dirty="0"/>
              <a:t>What to look for in a dashboard </a:t>
            </a:r>
          </a:p>
          <a:p>
            <a:pPr lvl="1" eaLnBrk="1" hangingPunct="1"/>
            <a:r>
              <a:rPr lang="en-US" sz="2400" dirty="0"/>
              <a:t>Use of visual components to highlight data and exceptions that require action.</a:t>
            </a:r>
          </a:p>
          <a:p>
            <a:pPr lvl="1" eaLnBrk="1" hangingPunct="1"/>
            <a:r>
              <a:rPr lang="en-US" sz="2400" dirty="0"/>
              <a:t>Transparent to the user, meaning that they require minimal training and are extremely easy to use </a:t>
            </a:r>
          </a:p>
          <a:p>
            <a:pPr lvl="1" eaLnBrk="1" hangingPunct="1"/>
            <a:r>
              <a:rPr lang="en-US" sz="2400" dirty="0"/>
              <a:t>Combine data from a variety of systems into a single, summarized, unified view of the business</a:t>
            </a:r>
          </a:p>
          <a:p>
            <a:pPr lvl="1" eaLnBrk="1" hangingPunct="1"/>
            <a:r>
              <a:rPr lang="en-US" sz="2400" dirty="0"/>
              <a:t>Enable drill-down or drill-through to underlying data sources or reports </a:t>
            </a:r>
          </a:p>
          <a:p>
            <a:pPr lvl="1" eaLnBrk="1" hangingPunct="1"/>
            <a:r>
              <a:rPr lang="en-US" sz="2400" dirty="0"/>
              <a:t>Present a dynamic, real-world view with timely data</a:t>
            </a:r>
          </a:p>
          <a:p>
            <a:pPr lvl="1" eaLnBrk="1" hangingPunct="1"/>
            <a:r>
              <a:rPr lang="en-US" sz="2400" dirty="0"/>
              <a:t>Require little coding to implement, deploy, and maintain </a:t>
            </a:r>
          </a:p>
        </p:txBody>
      </p:sp>
    </p:spTree>
    <p:extLst>
      <p:ext uri="{BB962C8B-B14F-4D97-AF65-F5344CB8AC3E}">
        <p14:creationId xmlns:p14="http://schemas.microsoft.com/office/powerpoint/2010/main" val="217599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in Dashboard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458200" cy="4876800"/>
          </a:xfrm>
        </p:spPr>
        <p:txBody>
          <a:bodyPr>
            <a:noAutofit/>
          </a:bodyPr>
          <a:lstStyle/>
          <a:p>
            <a:r>
              <a:rPr lang="en-US" sz="2800" dirty="0"/>
              <a:t>Benchmark KPIs with Industry Standards</a:t>
            </a:r>
          </a:p>
          <a:p>
            <a:r>
              <a:rPr lang="en-US" sz="2800" dirty="0"/>
              <a:t>Wrap the Metrics with Contextual Metadata</a:t>
            </a:r>
          </a:p>
          <a:p>
            <a:r>
              <a:rPr lang="en-US" sz="2800" dirty="0"/>
              <a:t>Validate the Design by a Usability Specialist</a:t>
            </a:r>
          </a:p>
          <a:p>
            <a:r>
              <a:rPr lang="en-US" sz="2800" dirty="0"/>
              <a:t>Prioritize and Rank Alerts and Exceptions </a:t>
            </a:r>
          </a:p>
          <a:p>
            <a:r>
              <a:rPr lang="en-US" sz="2800" dirty="0"/>
              <a:t>Enrich Dashboard with Business-User Comments</a:t>
            </a:r>
          </a:p>
          <a:p>
            <a:r>
              <a:rPr lang="en-US" sz="2800" dirty="0"/>
              <a:t>Present Information in Three Different Levels</a:t>
            </a:r>
          </a:p>
          <a:p>
            <a:r>
              <a:rPr lang="en-US" sz="2800" dirty="0"/>
              <a:t>Pick the Right Visual Constructs</a:t>
            </a:r>
          </a:p>
          <a:p>
            <a:r>
              <a:rPr lang="en-US" sz="2800" dirty="0"/>
              <a:t>Provide for Guided Analytics</a:t>
            </a:r>
          </a:p>
        </p:txBody>
      </p:sp>
    </p:spTree>
    <p:extLst>
      <p:ext uri="{BB962C8B-B14F-4D97-AF65-F5344CB8AC3E}">
        <p14:creationId xmlns:p14="http://schemas.microsoft.com/office/powerpoint/2010/main" val="880127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KPIs and Operational Metrics</a:t>
            </a:r>
            <a:endParaRPr lang="en-US" dirty="0"/>
          </a:p>
        </p:txBody>
      </p:sp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>
          <a:xfrm>
            <a:off x="1981200" y="1600200"/>
            <a:ext cx="8497888" cy="28194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zh-CN" b="1" dirty="0" smtClean="0">
                <a:ea typeface="宋体" charset="-122"/>
              </a:rPr>
              <a:t>Key performance indicator (KPI)</a:t>
            </a:r>
            <a:endParaRPr lang="en-US" altLang="zh-CN" dirty="0" smtClean="0">
              <a:ea typeface="宋体" charset="-122"/>
            </a:endParaRPr>
          </a:p>
          <a:p>
            <a:pPr eaLnBrk="1" hangingPunct="1">
              <a:buFontTx/>
              <a:buNone/>
            </a:pPr>
            <a:r>
              <a:rPr lang="en-US" altLang="zh-CN" dirty="0" smtClean="0">
                <a:ea typeface="宋体" charset="-122"/>
              </a:rPr>
              <a:t>	</a:t>
            </a:r>
            <a:r>
              <a:rPr lang="en-US" dirty="0" smtClean="0"/>
              <a:t>A KPI represents a strategic objective and metrics that measure performance against a goal</a:t>
            </a:r>
          </a:p>
          <a:p>
            <a:r>
              <a:rPr lang="en-US" dirty="0" smtClean="0"/>
              <a:t>Distinguishing features of KPIs</a:t>
            </a:r>
            <a:endParaRPr lang="en-US" altLang="zh-CN" dirty="0" smtClean="0">
              <a:ea typeface="宋体" charset="-12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2362200" y="4419600"/>
            <a:ext cx="30480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defTabSz="91440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60000"/>
              <a:buFont typeface="Wingdings" pitchFamily="2" charset="2"/>
              <a:buChar char="n"/>
              <a:defRPr/>
            </a:pPr>
            <a:r>
              <a:rPr lang="en-US" altLang="zh-CN" sz="3200" kern="0" dirty="0">
                <a:solidFill>
                  <a:schemeClr val="folHlink"/>
                </a:solidFill>
                <a:ea typeface="宋体" charset="-122"/>
              </a:rPr>
              <a:t>Strategy</a:t>
            </a:r>
          </a:p>
          <a:p>
            <a:pPr marL="342900" indent="-342900" defTabSz="91440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60000"/>
              <a:buFont typeface="Wingdings" pitchFamily="2" charset="2"/>
              <a:buChar char="n"/>
              <a:defRPr/>
            </a:pPr>
            <a:r>
              <a:rPr lang="en-US" altLang="zh-CN" sz="3200" kern="0" dirty="0">
                <a:solidFill>
                  <a:schemeClr val="folHlink"/>
                </a:solidFill>
                <a:ea typeface="宋体" charset="-122"/>
              </a:rPr>
              <a:t>Targets</a:t>
            </a:r>
          </a:p>
          <a:p>
            <a:pPr marL="342900" indent="-342900" defTabSz="91440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60000"/>
              <a:buFont typeface="Wingdings" pitchFamily="2" charset="2"/>
              <a:buChar char="n"/>
              <a:defRPr/>
            </a:pPr>
            <a:r>
              <a:rPr lang="en-US" altLang="zh-CN" sz="3200" kern="0" dirty="0">
                <a:solidFill>
                  <a:schemeClr val="folHlink"/>
                </a:solidFill>
                <a:ea typeface="宋体" charset="-122"/>
              </a:rPr>
              <a:t>Ranges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105400" y="4419600"/>
            <a:ext cx="30480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defTabSz="91440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60000"/>
              <a:buFont typeface="Wingdings" pitchFamily="2" charset="2"/>
              <a:buChar char="n"/>
              <a:defRPr/>
            </a:pPr>
            <a:r>
              <a:rPr lang="en-US" altLang="zh-CN" sz="3200" kern="0" dirty="0">
                <a:solidFill>
                  <a:schemeClr val="folHlink"/>
                </a:solidFill>
                <a:ea typeface="宋体" charset="-122"/>
              </a:rPr>
              <a:t>Encodings</a:t>
            </a:r>
          </a:p>
          <a:p>
            <a:pPr marL="342900" indent="-342900" defTabSz="91440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60000"/>
              <a:buFont typeface="Wingdings" pitchFamily="2" charset="2"/>
              <a:buChar char="n"/>
              <a:defRPr/>
            </a:pPr>
            <a:r>
              <a:rPr lang="en-US" altLang="zh-CN" sz="3200" kern="0" dirty="0">
                <a:solidFill>
                  <a:schemeClr val="folHlink"/>
                </a:solidFill>
                <a:ea typeface="宋体" charset="-122"/>
              </a:rPr>
              <a:t>Time frames</a:t>
            </a:r>
          </a:p>
          <a:p>
            <a:pPr marL="342900" indent="-342900" defTabSz="91440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60000"/>
              <a:buFont typeface="Wingdings" pitchFamily="2" charset="2"/>
              <a:buChar char="n"/>
              <a:defRPr/>
            </a:pPr>
            <a:r>
              <a:rPr lang="en-US" altLang="zh-CN" sz="3200" kern="0" dirty="0">
                <a:solidFill>
                  <a:schemeClr val="folHlink"/>
                </a:solidFill>
                <a:ea typeface="宋体" charset="-122"/>
              </a:rPr>
              <a:t>Benchmarks</a:t>
            </a:r>
          </a:p>
        </p:txBody>
      </p:sp>
    </p:spTree>
    <p:extLst>
      <p:ext uri="{BB962C8B-B14F-4D97-AF65-F5344CB8AC3E}">
        <p14:creationId xmlns:p14="http://schemas.microsoft.com/office/powerpoint/2010/main" val="201351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Performance Measurement </a:t>
            </a:r>
            <a:endParaRPr lang="en-US" dirty="0"/>
          </a:p>
        </p:txBody>
      </p:sp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>
          <a:xfrm>
            <a:off x="1981200" y="1600200"/>
            <a:ext cx="8497888" cy="4800600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en-US" altLang="zh-CN" b="1" dirty="0" smtClean="0">
                <a:ea typeface="宋体" charset="-122"/>
              </a:rPr>
              <a:t>Key performance indicator (KBI)</a:t>
            </a:r>
            <a:endParaRPr lang="en-US" altLang="zh-CN" dirty="0" smtClean="0">
              <a:ea typeface="宋体" charset="-122"/>
            </a:endParaRPr>
          </a:p>
          <a:p>
            <a:pPr marL="457200" indent="-457200">
              <a:buNone/>
              <a:tabLst>
                <a:tab pos="3886200" algn="l"/>
              </a:tabLst>
            </a:pPr>
            <a:r>
              <a:rPr lang="en-US" altLang="zh-CN" dirty="0" smtClean="0">
                <a:ea typeface="宋体" charset="-122"/>
              </a:rPr>
              <a:t>	</a:t>
            </a:r>
            <a:r>
              <a:rPr lang="en-US" sz="2800" dirty="0">
                <a:solidFill>
                  <a:srgbClr val="FF0000"/>
                </a:solidFill>
              </a:rPr>
              <a:t>Outcome KPIs   </a:t>
            </a:r>
            <a:r>
              <a:rPr lang="en-US" sz="2800" dirty="0"/>
              <a:t>vs. 	</a:t>
            </a:r>
            <a:r>
              <a:rPr lang="en-US" sz="2800" dirty="0">
                <a:solidFill>
                  <a:srgbClr val="FF0000"/>
                </a:solidFill>
              </a:rPr>
              <a:t>Driver KPIs</a:t>
            </a:r>
          </a:p>
          <a:p>
            <a:pPr marL="457200" indent="-457200">
              <a:buNone/>
              <a:tabLst>
                <a:tab pos="3886200" algn="l"/>
              </a:tabLst>
            </a:pPr>
            <a:r>
              <a:rPr lang="en-US" altLang="zh-CN" sz="2800" dirty="0">
                <a:ea typeface="宋体" charset="-122"/>
              </a:rPr>
              <a:t>	(lagging indicators	(leading indicators</a:t>
            </a:r>
          </a:p>
          <a:p>
            <a:pPr marL="457200" indent="-457200">
              <a:buNone/>
              <a:tabLst>
                <a:tab pos="3886200" algn="l"/>
              </a:tabLst>
            </a:pPr>
            <a:r>
              <a:rPr lang="en-US" altLang="zh-CN" sz="2800" dirty="0">
                <a:ea typeface="宋体" charset="-122"/>
              </a:rPr>
              <a:t>	 e.g., revenues)	 e.g., sales leads)</a:t>
            </a:r>
          </a:p>
          <a:p>
            <a:pPr marL="457200" indent="-457200">
              <a:buNone/>
              <a:tabLst>
                <a:tab pos="3886200" algn="l"/>
              </a:tabLst>
            </a:pPr>
            <a:endParaRPr lang="en-US" altLang="zh-CN" sz="1000" dirty="0">
              <a:ea typeface="宋体" charset="-122"/>
            </a:endParaRPr>
          </a:p>
          <a:p>
            <a:pPr marL="457200" indent="-457200">
              <a:tabLst>
                <a:tab pos="3886200" algn="l"/>
              </a:tabLst>
            </a:pPr>
            <a:r>
              <a:rPr lang="en-US" sz="2800" dirty="0"/>
              <a:t>Operational areas covered by driver KPIs</a:t>
            </a:r>
          </a:p>
          <a:p>
            <a:pPr marL="857250" lvl="1" indent="-457200">
              <a:tabLst>
                <a:tab pos="3886200" algn="l"/>
              </a:tabLst>
            </a:pPr>
            <a:r>
              <a:rPr lang="en-US" altLang="zh-CN" sz="2400" dirty="0">
                <a:ea typeface="宋体" charset="-122"/>
              </a:rPr>
              <a:t>Customer performance</a:t>
            </a:r>
          </a:p>
          <a:p>
            <a:pPr marL="857250" lvl="1" indent="-457200">
              <a:tabLst>
                <a:tab pos="3886200" algn="l"/>
              </a:tabLst>
            </a:pPr>
            <a:r>
              <a:rPr lang="en-US" altLang="zh-CN" sz="2400" dirty="0">
                <a:ea typeface="宋体" charset="-122"/>
              </a:rPr>
              <a:t>Service performance </a:t>
            </a:r>
          </a:p>
          <a:p>
            <a:pPr marL="857250" lvl="1" indent="-457200">
              <a:tabLst>
                <a:tab pos="3886200" algn="l"/>
              </a:tabLst>
            </a:pPr>
            <a:r>
              <a:rPr lang="en-US" altLang="zh-CN" sz="2400" dirty="0">
                <a:ea typeface="宋体" charset="-122"/>
              </a:rPr>
              <a:t>Sales operations</a:t>
            </a:r>
          </a:p>
          <a:p>
            <a:pPr marL="857250" lvl="1" indent="-457200">
              <a:tabLst>
                <a:tab pos="3886200" algn="l"/>
              </a:tabLst>
            </a:pPr>
            <a:r>
              <a:rPr lang="en-US" altLang="zh-CN" sz="2400" dirty="0">
                <a:ea typeface="宋体" charset="-122"/>
              </a:rPr>
              <a:t>Sales plan/forecast</a:t>
            </a:r>
          </a:p>
        </p:txBody>
      </p:sp>
    </p:spTree>
    <p:extLst>
      <p:ext uri="{BB962C8B-B14F-4D97-AF65-F5344CB8AC3E}">
        <p14:creationId xmlns:p14="http://schemas.microsoft.com/office/powerpoint/2010/main" val="39077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Know the capabilities and limitations of dashboards</a:t>
            </a:r>
          </a:p>
          <a:p>
            <a:r>
              <a:rPr lang="en-US" sz="2800" dirty="0" smtClean="0"/>
              <a:t>Describe </a:t>
            </a:r>
            <a:r>
              <a:rPr lang="en-US" sz="2800" dirty="0"/>
              <a:t>the basic elements of balanced scorecards</a:t>
            </a:r>
          </a:p>
        </p:txBody>
      </p:sp>
    </p:spTree>
    <p:extLst>
      <p:ext uri="{BB962C8B-B14F-4D97-AF65-F5344CB8AC3E}">
        <p14:creationId xmlns:p14="http://schemas.microsoft.com/office/powerpoint/2010/main" val="398974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Measurement System</a:t>
            </a:r>
            <a:endParaRPr lang="en-US" dirty="0"/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1981200" y="1600200"/>
            <a:ext cx="8610600" cy="47244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zh-CN" b="1" dirty="0" smtClean="0">
                <a:ea typeface="宋体" charset="-122"/>
              </a:rPr>
              <a:t>Balanced Scorecard (BSC)</a:t>
            </a:r>
            <a:r>
              <a:rPr lang="en-US" altLang="zh-CN" dirty="0" smtClean="0">
                <a:ea typeface="宋体" charset="-122"/>
              </a:rPr>
              <a:t> </a:t>
            </a:r>
          </a:p>
          <a:p>
            <a:pPr eaLnBrk="1" hangingPunct="1">
              <a:buFontTx/>
              <a:buNone/>
            </a:pPr>
            <a:r>
              <a:rPr lang="en-US" altLang="zh-CN" dirty="0" smtClean="0">
                <a:ea typeface="宋体" charset="-122"/>
              </a:rPr>
              <a:t>	A performance measurement and management methodology that helps </a:t>
            </a:r>
            <a:r>
              <a:rPr lang="en-US" altLang="zh-CN" u="sng" dirty="0" smtClean="0">
                <a:ea typeface="宋体" charset="-122"/>
              </a:rPr>
              <a:t>translate</a:t>
            </a:r>
            <a:r>
              <a:rPr lang="en-US" altLang="zh-CN" dirty="0" smtClean="0">
                <a:ea typeface="宋体" charset="-122"/>
              </a:rPr>
              <a:t> an organization’s financial, customer, internal process, and learning and growth objectives and targets into a set of actionable initiatives 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CC"/>
                </a:solidFill>
              </a:rPr>
              <a:t>"The Balanced Scorecard: Measures That Drive Performance”                       </a:t>
            </a:r>
            <a:r>
              <a:rPr lang="en-US" i="1" dirty="0">
                <a:solidFill>
                  <a:srgbClr val="0000CC"/>
                </a:solidFill>
              </a:rPr>
              <a:t>(HBR, 1992)</a:t>
            </a:r>
            <a:endParaRPr lang="en-US" altLang="zh-CN" i="1" dirty="0" smtClean="0">
              <a:solidFill>
                <a:srgbClr val="0000CC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3589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81200" y="323850"/>
            <a:ext cx="8305800" cy="6229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 bwMode="auto">
          <a:xfrm>
            <a:off x="1600200" y="304800"/>
            <a:ext cx="1371600" cy="1600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2075" tIns="46038" rIns="92075" bIns="46038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b="1" dirty="0">
              <a:solidFill>
                <a:srgbClr val="CC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</a:endParaRPr>
          </a:p>
        </p:txBody>
      </p:sp>
      <p:sp>
        <p:nvSpPr>
          <p:cNvPr id="41062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524000" y="304800"/>
            <a:ext cx="2743200" cy="1295400"/>
          </a:xfrm>
          <a:noFill/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 smtClean="0">
                <a:ea typeface="宋体" charset="-122"/>
              </a:rPr>
              <a:t>Balanced Scorecard 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7772400" y="5522894"/>
            <a:ext cx="2743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30225" indent="-533400"/>
            <a:r>
              <a:rPr lang="en-US" altLang="zh-CN" dirty="0">
                <a:solidFill>
                  <a:srgbClr val="F85E08"/>
                </a:solidFill>
                <a:ea typeface="宋体" charset="-122"/>
              </a:rPr>
              <a:t>The meaning of “balance</a:t>
            </a:r>
            <a:r>
              <a:rPr lang="en-US" altLang="zh-CN" i="1" dirty="0">
                <a:solidFill>
                  <a:srgbClr val="F85E08"/>
                </a:solidFill>
                <a:ea typeface="宋体" charset="-122"/>
              </a:rPr>
              <a:t>”</a:t>
            </a:r>
            <a:r>
              <a:rPr lang="en-US" altLang="zh-CN" dirty="0">
                <a:solidFill>
                  <a:srgbClr val="F85E08"/>
                </a:solidFill>
                <a:ea typeface="宋体" charset="-122"/>
              </a:rPr>
              <a:t>  ?</a:t>
            </a:r>
          </a:p>
        </p:txBody>
      </p:sp>
    </p:spTree>
    <p:extLst>
      <p:ext uri="{BB962C8B-B14F-4D97-AF65-F5344CB8AC3E}">
        <p14:creationId xmlns:p14="http://schemas.microsoft.com/office/powerpoint/2010/main" val="3808139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Opening Vignette: Travel &amp; Transport Inc.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6106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Self-Service Reporting </a:t>
            </a:r>
            <a:r>
              <a:rPr lang="en-US" dirty="0" smtClean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Environment Saves </a:t>
            </a:r>
            <a:r>
              <a:rPr lang="en-US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Millions For Corporate Customers</a:t>
            </a:r>
            <a:endParaRPr lang="en-US" dirty="0" smtClean="0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 smtClean="0"/>
              <a:t>Background</a:t>
            </a:r>
          </a:p>
          <a:p>
            <a:r>
              <a:rPr lang="en-US" dirty="0" smtClean="0"/>
              <a:t>Business Challenge</a:t>
            </a:r>
          </a:p>
          <a:p>
            <a:r>
              <a:rPr lang="en-US" dirty="0" smtClean="0"/>
              <a:t>Solution</a:t>
            </a:r>
          </a:p>
          <a:p>
            <a:r>
              <a:rPr lang="en-US" dirty="0" smtClean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8740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for the Opening Vignette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534400" cy="4876800"/>
          </a:xfrm>
        </p:spPr>
        <p:txBody>
          <a:bodyPr>
            <a:noAutofit/>
          </a:bodyPr>
          <a:lstStyle/>
          <a:p>
            <a:pPr marL="463550" indent="-463550">
              <a:buFont typeface="+mj-lt"/>
              <a:buAutoNum type="arabicPeriod"/>
            </a:pPr>
            <a:r>
              <a:rPr lang="en-US" sz="2800" dirty="0"/>
              <a:t>What does Travel and Transport, Inc., do?</a:t>
            </a:r>
          </a:p>
          <a:p>
            <a:pPr marL="463550" indent="-463550">
              <a:buFont typeface="+mj-lt"/>
              <a:buAutoNum type="arabicPeriod"/>
            </a:pPr>
            <a:r>
              <a:rPr lang="en-US" sz="2800" dirty="0"/>
              <a:t>Describe the complexity and the competitive nature of the business environment in which Travel and Transport, Inc., functions.</a:t>
            </a:r>
          </a:p>
          <a:p>
            <a:pPr marL="463550" indent="-463550">
              <a:buFont typeface="+mj-lt"/>
              <a:buAutoNum type="arabicPeriod"/>
            </a:pPr>
            <a:r>
              <a:rPr lang="en-US" sz="2800" dirty="0"/>
              <a:t>What were the main business challenges?</a:t>
            </a:r>
          </a:p>
          <a:p>
            <a:pPr marL="463550" indent="-463550">
              <a:buFont typeface="+mj-lt"/>
              <a:buAutoNum type="arabicPeriod"/>
            </a:pPr>
            <a:r>
              <a:rPr lang="en-US" sz="2800" dirty="0"/>
              <a:t>What was the solution? How was it implemented?</a:t>
            </a:r>
          </a:p>
          <a:p>
            <a:pPr marL="463550" indent="-463550">
              <a:buFont typeface="+mj-lt"/>
              <a:buAutoNum type="arabicPeriod"/>
            </a:pPr>
            <a:r>
              <a:rPr lang="en-US" sz="2800" dirty="0"/>
              <a:t>Why do you think a multi-vendor, multi-tool solution was implemented?</a:t>
            </a:r>
          </a:p>
          <a:p>
            <a:pPr marL="463550" indent="-463550">
              <a:buFont typeface="+mj-lt"/>
              <a:buAutoNum type="arabicPeriod"/>
            </a:pPr>
            <a:r>
              <a:rPr lang="en-US" sz="2800" dirty="0"/>
              <a:t>List and comment on three main benefits of the implemented system.</a:t>
            </a:r>
          </a:p>
        </p:txBody>
      </p:sp>
    </p:spTree>
    <p:extLst>
      <p:ext uri="{BB962C8B-B14F-4D97-AF65-F5344CB8AC3E}">
        <p14:creationId xmlns:p14="http://schemas.microsoft.com/office/powerpoint/2010/main" val="2571562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Business Reporting </a:t>
            </a:r>
            <a:br>
              <a:rPr lang="en-US" dirty="0" smtClean="0"/>
            </a:br>
            <a:r>
              <a:rPr lang="en-US" dirty="0" smtClean="0"/>
              <a:t>Definitions and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534400" cy="4800600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Report = Information </a:t>
            </a:r>
            <a:r>
              <a:rPr lang="en-US" sz="3200" dirty="0">
                <a:sym typeface="Wingdings" panose="05000000000000000000" pitchFamily="2" charset="2"/>
              </a:rPr>
              <a:t> Decision</a:t>
            </a:r>
            <a:endParaRPr lang="en-US" sz="3200" dirty="0"/>
          </a:p>
          <a:p>
            <a:r>
              <a:rPr lang="en-US" sz="3200" dirty="0"/>
              <a:t>Report?</a:t>
            </a:r>
          </a:p>
          <a:p>
            <a:pPr lvl="1"/>
            <a:r>
              <a:rPr lang="en-US" sz="2800" dirty="0"/>
              <a:t>Any communication artifact prepared to convey specific </a:t>
            </a:r>
            <a:r>
              <a:rPr lang="en-US" sz="2800" dirty="0" smtClean="0"/>
              <a:t>information in a presentable form</a:t>
            </a:r>
            <a:endParaRPr lang="en-US" sz="2800" dirty="0"/>
          </a:p>
          <a:p>
            <a:r>
              <a:rPr lang="en-US" sz="3200" dirty="0"/>
              <a:t>A report can fulfill many functions</a:t>
            </a:r>
          </a:p>
          <a:p>
            <a:pPr lvl="1"/>
            <a:r>
              <a:rPr lang="en-US" sz="2800" dirty="0"/>
              <a:t>To ensure proper departmental functioning</a:t>
            </a:r>
          </a:p>
          <a:p>
            <a:pPr lvl="1"/>
            <a:r>
              <a:rPr lang="en-US" sz="2800" dirty="0"/>
              <a:t>To provide information</a:t>
            </a:r>
          </a:p>
          <a:p>
            <a:pPr lvl="1"/>
            <a:r>
              <a:rPr lang="en-US" sz="2800" dirty="0"/>
              <a:t>To provide the results of an analysis</a:t>
            </a:r>
          </a:p>
          <a:p>
            <a:pPr lvl="1"/>
            <a:r>
              <a:rPr lang="en-US" sz="2800" dirty="0"/>
              <a:t>To persuade others to act</a:t>
            </a:r>
          </a:p>
          <a:p>
            <a:pPr lvl="1"/>
            <a:r>
              <a:rPr lang="en-US" sz="2800" dirty="0"/>
              <a:t>To create an organizational memory…</a:t>
            </a:r>
          </a:p>
        </p:txBody>
      </p:sp>
    </p:spTree>
    <p:extLst>
      <p:ext uri="{BB962C8B-B14F-4D97-AF65-F5344CB8AC3E}">
        <p14:creationId xmlns:p14="http://schemas.microsoft.com/office/powerpoint/2010/main" val="258426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Business Report?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6106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A written document that contains information regarding business matters.</a:t>
            </a:r>
          </a:p>
          <a:p>
            <a:r>
              <a:rPr lang="en-US" sz="3200" dirty="0">
                <a:solidFill>
                  <a:srgbClr val="F85E08"/>
                </a:solidFill>
              </a:rPr>
              <a:t>Purpose:</a:t>
            </a:r>
            <a:r>
              <a:rPr lang="en-US" sz="3200" dirty="0"/>
              <a:t> to improve managerial decisions</a:t>
            </a:r>
          </a:p>
          <a:p>
            <a:r>
              <a:rPr lang="en-US" sz="3200" dirty="0">
                <a:solidFill>
                  <a:srgbClr val="F85E08"/>
                </a:solidFill>
              </a:rPr>
              <a:t>Source: </a:t>
            </a:r>
            <a:r>
              <a:rPr lang="en-US" sz="3200" dirty="0"/>
              <a:t>data from inside and outside the organization (via the use of ETL)</a:t>
            </a:r>
          </a:p>
          <a:p>
            <a:r>
              <a:rPr lang="en-US" sz="3200" dirty="0">
                <a:solidFill>
                  <a:srgbClr val="F85E08"/>
                </a:solidFill>
              </a:rPr>
              <a:t>Format:</a:t>
            </a:r>
            <a:r>
              <a:rPr lang="en-US" sz="3200" dirty="0"/>
              <a:t> text + tables + graphs/charts</a:t>
            </a:r>
          </a:p>
          <a:p>
            <a:r>
              <a:rPr lang="en-US" sz="3200" dirty="0">
                <a:solidFill>
                  <a:srgbClr val="F85E08"/>
                </a:solidFill>
              </a:rPr>
              <a:t>Distribution:</a:t>
            </a:r>
            <a:r>
              <a:rPr lang="en-US" sz="3200" dirty="0"/>
              <a:t> in-print, email, portal/intranet</a:t>
            </a:r>
          </a:p>
          <a:p>
            <a:pPr lvl="4"/>
            <a:endParaRPr lang="en-US" sz="1600" dirty="0"/>
          </a:p>
          <a:p>
            <a:pPr marL="0" indent="0" algn="ctr">
              <a:buNone/>
            </a:pPr>
            <a:r>
              <a:rPr lang="en-US" sz="3200" dirty="0">
                <a:solidFill>
                  <a:srgbClr val="0000CC"/>
                </a:solidFill>
              </a:rPr>
              <a:t>Data acquisition </a:t>
            </a:r>
            <a:r>
              <a:rPr lang="en-US" sz="3200" dirty="0">
                <a:solidFill>
                  <a:srgbClr val="0000CC"/>
                </a:solidFill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rgbClr val="0000CC"/>
                </a:solidFill>
              </a:rPr>
              <a:t> Information generation </a:t>
            </a:r>
            <a:r>
              <a:rPr lang="en-US" sz="3200" dirty="0">
                <a:solidFill>
                  <a:srgbClr val="0000CC"/>
                </a:solidFill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rgbClr val="0000CC"/>
                </a:solidFill>
              </a:rPr>
              <a:t> Decision making </a:t>
            </a:r>
            <a:r>
              <a:rPr lang="en-US" sz="3200" dirty="0">
                <a:solidFill>
                  <a:srgbClr val="0000CC"/>
                </a:solidFill>
                <a:sym typeface="Wingdings" panose="05000000000000000000" pitchFamily="2" charset="2"/>
              </a:rPr>
              <a:t></a:t>
            </a:r>
            <a:r>
              <a:rPr lang="en-US" sz="3200" dirty="0">
                <a:solidFill>
                  <a:srgbClr val="0000CC"/>
                </a:solidFill>
              </a:rPr>
              <a:t> Process management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8508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Reporting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2600" y="1676400"/>
            <a:ext cx="7252401" cy="464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6301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to </a:t>
            </a:r>
            <a:r>
              <a:rPr lang="en-US" dirty="0" smtClean="0"/>
              <a:t>Any Successful Report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610600" cy="4876800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Clarity …</a:t>
            </a:r>
          </a:p>
          <a:p>
            <a:r>
              <a:rPr lang="en-US" sz="3200" dirty="0"/>
              <a:t>Brevity …</a:t>
            </a:r>
          </a:p>
          <a:p>
            <a:r>
              <a:rPr lang="en-US" sz="3200" dirty="0"/>
              <a:t>Completeness …</a:t>
            </a:r>
          </a:p>
          <a:p>
            <a:r>
              <a:rPr lang="en-US" sz="3200" dirty="0"/>
              <a:t>Correctness …</a:t>
            </a:r>
          </a:p>
          <a:p>
            <a:r>
              <a:rPr lang="en-US" sz="3200" dirty="0"/>
              <a:t>Report types (in terms of content and format)</a:t>
            </a:r>
          </a:p>
          <a:p>
            <a:pPr lvl="1"/>
            <a:r>
              <a:rPr lang="en-US" sz="2800" dirty="0"/>
              <a:t>Informal – a single letter or a memo</a:t>
            </a:r>
          </a:p>
          <a:p>
            <a:pPr lvl="1"/>
            <a:r>
              <a:rPr lang="en-US" sz="2800" dirty="0"/>
              <a:t>Formal – 10-100 pages; cover + summary + text</a:t>
            </a:r>
          </a:p>
          <a:p>
            <a:pPr lvl="1"/>
            <a:r>
              <a:rPr lang="en-US" sz="2800" dirty="0"/>
              <a:t>Short report – periodic, informative, investigative</a:t>
            </a:r>
          </a:p>
        </p:txBody>
      </p:sp>
    </p:spTree>
    <p:extLst>
      <p:ext uri="{BB962C8B-B14F-4D97-AF65-F5344CB8AC3E}">
        <p14:creationId xmlns:p14="http://schemas.microsoft.com/office/powerpoint/2010/main" val="95450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ensBigDataTheme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ensBigDataTheme" id="{4770065E-AE96-4B8A-AF01-2C959EE41C9D}" vid="{CF47AB5F-E934-4573-A2DF-FBC911A173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KensBigDataTheme</Template>
  <TotalTime>1194</TotalTime>
  <Words>1301</Words>
  <Application>Microsoft Office PowerPoint</Application>
  <PresentationFormat>Widescreen</PresentationFormat>
  <Paragraphs>227</Paragraphs>
  <Slides>31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宋体</vt:lpstr>
      <vt:lpstr>Arial</vt:lpstr>
      <vt:lpstr>Calibri</vt:lpstr>
      <vt:lpstr>Corbel</vt:lpstr>
      <vt:lpstr>Tahoma</vt:lpstr>
      <vt:lpstr>Wingdings</vt:lpstr>
      <vt:lpstr>KensBigDataTheme</vt:lpstr>
      <vt:lpstr>PowerPoint Presentation</vt:lpstr>
      <vt:lpstr>Learning Objectives</vt:lpstr>
      <vt:lpstr>Learning Objectives</vt:lpstr>
      <vt:lpstr>Opening Vignette: Travel &amp; Transport Inc. </vt:lpstr>
      <vt:lpstr>Questions for the Opening Vignette</vt:lpstr>
      <vt:lpstr>Business Reporting  Definitions and Concepts</vt:lpstr>
      <vt:lpstr>What is a Business Report?</vt:lpstr>
      <vt:lpstr>Business Reporting</vt:lpstr>
      <vt:lpstr>Key to Any Successful Report</vt:lpstr>
      <vt:lpstr>Types of Business Reports</vt:lpstr>
      <vt:lpstr>Components of  Business Reporting Systems</vt:lpstr>
      <vt:lpstr>Data and Information Visualization</vt:lpstr>
      <vt:lpstr>A Brief History of Data Visualization</vt:lpstr>
      <vt:lpstr>The First Pie Chart  Created by William Playfair in 1801</vt:lpstr>
      <vt:lpstr>Decimation of Napoleon’s Army During the 1812 Russian Campaign </vt:lpstr>
      <vt:lpstr>A Brief History of Data Visualization</vt:lpstr>
      <vt:lpstr>Different Types of Charts and Graphs</vt:lpstr>
      <vt:lpstr>A Gapminder Chart  Wealth and Health of Nations</vt:lpstr>
      <vt:lpstr>The Emergence of Data Visualization and Visual Analytics</vt:lpstr>
      <vt:lpstr>The Emergence of Data Visualization and Visual Analytics</vt:lpstr>
      <vt:lpstr>Visual Analytics</vt:lpstr>
      <vt:lpstr>Performance Dashboards </vt:lpstr>
      <vt:lpstr>Performance Dashboards </vt:lpstr>
      <vt:lpstr>Performance Dashboards </vt:lpstr>
      <vt:lpstr>Application Case 3.6</vt:lpstr>
      <vt:lpstr>Performance Dashboards </vt:lpstr>
      <vt:lpstr>Best Practices in Dashboard Design</vt:lpstr>
      <vt:lpstr>KPIs and Operational Metrics</vt:lpstr>
      <vt:lpstr>Performance Measurement </vt:lpstr>
      <vt:lpstr>Performance Measurement System</vt:lpstr>
      <vt:lpstr>Balanced Scorecard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CGS2518 – Chapter 3</dc:title>
  <dc:creator>Ken Armstrong</dc:creator>
  <cp:lastModifiedBy>Microsoft account</cp:lastModifiedBy>
  <cp:revision>24</cp:revision>
  <dcterms:created xsi:type="dcterms:W3CDTF">2013-09-16T18:44:43Z</dcterms:created>
  <dcterms:modified xsi:type="dcterms:W3CDTF">2015-09-29T18:53:40Z</dcterms:modified>
</cp:coreProperties>
</file>

<file path=docProps/thumbnail.jpeg>
</file>